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sldIdLst>
    <p:sldId id="256" r:id="rId5"/>
    <p:sldId id="292" r:id="rId6"/>
    <p:sldId id="290" r:id="rId7"/>
    <p:sldId id="291" r:id="rId8"/>
    <p:sldId id="296" r:id="rId9"/>
    <p:sldId id="297" r:id="rId10"/>
    <p:sldId id="303" r:id="rId11"/>
    <p:sldId id="295" r:id="rId12"/>
    <p:sldId id="294" r:id="rId13"/>
    <p:sldId id="298" r:id="rId14"/>
    <p:sldId id="299" r:id="rId15"/>
    <p:sldId id="293" r:id="rId16"/>
    <p:sldId id="301" r:id="rId17"/>
    <p:sldId id="273" r:id="rId18"/>
    <p:sldId id="302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Cantrell" initials="AC" lastIdx="1" clrIdx="0">
    <p:extLst>
      <p:ext uri="{19B8F6BF-5375-455C-9EA6-DF929625EA0E}">
        <p15:presenceInfo xmlns:p15="http://schemas.microsoft.com/office/powerpoint/2012/main" userId="S-1-5-21-343818398-1647877149-725345543-287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CC"/>
    <a:srgbClr val="FFFFFF"/>
    <a:srgbClr val="701B0A"/>
    <a:srgbClr val="84200C"/>
    <a:srgbClr val="A50021"/>
    <a:srgbClr val="336699"/>
    <a:srgbClr val="009A3D"/>
    <a:srgbClr val="5BB5E5"/>
    <a:srgbClr val="F09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in\vin\Finance\Budget\Shared\FY2021-2022\Proposed%20Budget\Completed\17.%20FY%2021-22%20GF-Budget%20Summary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in\vin\Finance\Budget\Shared\FY2021-2022\Proposed%20Budget\Completed\19.%20FY%2021-22%20UT-Budget%20Summary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in\vin\Finance\Budget\Shared\FY2021-2022\Proposed%20Budget\Completed\17.%20FY%2021-22%20GF-Budget%20Summary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FY22 General Fund Budget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058828141223141E-2"/>
          <c:y val="0.1194485434601678"/>
          <c:w val="0.87277749642958535"/>
          <c:h val="0.69924832960813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'GF Revenue Summary'!$J$7</c:f>
              <c:strCache>
                <c:ptCount val="1"/>
                <c:pt idx="0">
                  <c:v>General Property Taxes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Summary'!$K$7</c:f>
              <c:numCache>
                <c:formatCode>_(* #,##0_);_(* \(#,##0\);_(* "-"_);_(@_)</c:formatCode>
                <c:ptCount val="1"/>
                <c:pt idx="0">
                  <c:v>741674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B-4173-AEFD-44773A1B7860}"/>
            </c:ext>
          </c:extLst>
        </c:ser>
        <c:ser>
          <c:idx val="1"/>
          <c:order val="1"/>
          <c:tx>
            <c:strRef>
              <c:f>'GF Revenue Summary'!$J$8</c:f>
              <c:strCache>
                <c:ptCount val="1"/>
                <c:pt idx="0">
                  <c:v>Other Local Taxes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Summary'!$K$8</c:f>
              <c:numCache>
                <c:formatCode>_(* #,##0_);_(* \(#,##0\);_(* "-"_);_(@_)</c:formatCode>
                <c:ptCount val="1"/>
                <c:pt idx="0">
                  <c:v>3651613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B-4173-AEFD-44773A1B7860}"/>
            </c:ext>
          </c:extLst>
        </c:ser>
        <c:ser>
          <c:idx val="2"/>
          <c:order val="2"/>
          <c:tx>
            <c:strRef>
              <c:f>'GF Revenue Summary'!$J$9</c:f>
              <c:strCache>
                <c:ptCount val="1"/>
                <c:pt idx="0">
                  <c:v>Miscellaneous Revenue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Summary'!$K$9</c:f>
              <c:numCache>
                <c:formatCode>_(* #,##0_);_(* \(#,##0\);_(* "-"_);_(@_)</c:formatCode>
                <c:ptCount val="1"/>
                <c:pt idx="0">
                  <c:v>792676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B-4173-AEFD-44773A1B7860}"/>
            </c:ext>
          </c:extLst>
        </c:ser>
        <c:ser>
          <c:idx val="3"/>
          <c:order val="3"/>
          <c:tx>
            <c:strRef>
              <c:f>'GF Revenue Summary'!$J$10</c:f>
              <c:strCache>
                <c:ptCount val="1"/>
                <c:pt idx="0">
                  <c:v>Non-Categorical Aid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Summary'!$K$10</c:f>
              <c:numCache>
                <c:formatCode>_(* #,##0_);_(* \(#,##0\);_(* "-"_);_(@_)</c:formatCode>
                <c:ptCount val="1"/>
                <c:pt idx="0">
                  <c:v>425346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B-4173-AEFD-44773A1B7860}"/>
            </c:ext>
          </c:extLst>
        </c:ser>
        <c:ser>
          <c:idx val="4"/>
          <c:order val="4"/>
          <c:tx>
            <c:strRef>
              <c:f>'GF Revenue Summary'!$J$11</c:f>
              <c:strCache>
                <c:ptCount val="1"/>
                <c:pt idx="0">
                  <c:v>State Sales Tax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Summary'!$K$11</c:f>
              <c:numCache>
                <c:formatCode>_(* #,##0_);_(* \(#,##0\);_(* "-"_);_(@_)</c:formatCode>
                <c:ptCount val="1"/>
                <c:pt idx="0">
                  <c:v>1157416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1B-4173-AEFD-44773A1B7860}"/>
            </c:ext>
          </c:extLst>
        </c:ser>
        <c:ser>
          <c:idx val="5"/>
          <c:order val="5"/>
          <c:tx>
            <c:strRef>
              <c:f>'GF Revenue Summary'!$J$12</c:f>
              <c:strCache>
                <c:ptCount val="1"/>
                <c:pt idx="0">
                  <c:v>Categorical Aid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Revenue Summary'!$K$12</c:f>
              <c:numCache>
                <c:formatCode>_(* #,##0_);_(* \(#,##0\);_(* "-"_);_(@_)</c:formatCode>
                <c:ptCount val="1"/>
                <c:pt idx="0">
                  <c:v>1263533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B-4173-AEFD-44773A1B7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044184"/>
        <c:axId val="1"/>
      </c:barChart>
      <c:catAx>
        <c:axId val="590044184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044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1547166314172905E-2"/>
          <c:y val="0.83979526368727708"/>
          <c:w val="0.88990874879605997"/>
          <c:h val="0.1343672517125835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FY 21-22 Revenue Budget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'Utility Revenues'!$A$9:$A$12</c:f>
              <c:strCache>
                <c:ptCount val="4"/>
                <c:pt idx="0">
                  <c:v>Operating Revenues</c:v>
                </c:pt>
                <c:pt idx="1">
                  <c:v>Use of Money</c:v>
                </c:pt>
                <c:pt idx="2">
                  <c:v>Recovered Costs</c:v>
                </c:pt>
                <c:pt idx="3">
                  <c:v>Use of Fund Balance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D1C-43B3-A753-BCD300300AE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D1C-43B3-A753-BCD300300AE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D1C-43B3-A753-BCD300300AE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ED1C-43B3-A753-BCD300300AE5}"/>
              </c:ext>
            </c:extLst>
          </c:dPt>
          <c:cat>
            <c:strRef>
              <c:f>'Utility Revenues'!$A$9:$A$12</c:f>
              <c:strCache>
                <c:ptCount val="4"/>
                <c:pt idx="0">
                  <c:v>Operating Revenues</c:v>
                </c:pt>
                <c:pt idx="1">
                  <c:v>Use of Money</c:v>
                </c:pt>
                <c:pt idx="2">
                  <c:v>Recovered Costs</c:v>
                </c:pt>
                <c:pt idx="3">
                  <c:v>Use of Fund Balance</c:v>
                </c:pt>
              </c:strCache>
            </c:strRef>
          </c:cat>
          <c:val>
            <c:numRef>
              <c:f>'Utility Revenues'!$D$9:$D$12</c:f>
              <c:numCache>
                <c:formatCode>_(* #,##0_);_(* \(#,##0\);_(* "-"??_);_(@_)</c:formatCode>
                <c:ptCount val="4"/>
                <c:pt idx="0">
                  <c:v>4103070</c:v>
                </c:pt>
                <c:pt idx="1">
                  <c:v>10294</c:v>
                </c:pt>
                <c:pt idx="2">
                  <c:v>39000</c:v>
                </c:pt>
                <c:pt idx="3">
                  <c:v>361231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1C-43B3-A753-BCD300300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610692084542069"/>
          <c:y val="0.75534541555227208"/>
          <c:w val="0.29674117051158078"/>
          <c:h val="0.18052281469566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79C000"/>
      </a:solidFill>
      <a:prstDash val="solid"/>
      <a:round/>
    </a:ln>
    <a:effectLst/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dirty="0"/>
              <a:t>FY22 General Fund Budget</a:t>
            </a:r>
          </a:p>
        </c:rich>
      </c:tx>
      <c:layout>
        <c:manualLayout>
          <c:xMode val="edge"/>
          <c:yMode val="edge"/>
          <c:x val="0.39918020556708761"/>
          <c:y val="1.9332980012113869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'GF Budget Summary'!$L$7</c:f>
              <c:strCache>
                <c:ptCount val="1"/>
                <c:pt idx="0">
                  <c:v>General Administration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Summary'!$M$7</c:f>
              <c:numCache>
                <c:formatCode>_(* #,##0_);_(* \(#,##0\);_(* "-"_);_(@_)</c:formatCode>
                <c:ptCount val="1"/>
                <c:pt idx="0">
                  <c:v>717651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B8-4099-9599-52C98D743B47}"/>
            </c:ext>
          </c:extLst>
        </c:ser>
        <c:ser>
          <c:idx val="1"/>
          <c:order val="1"/>
          <c:tx>
            <c:strRef>
              <c:f>'GF Budget Summary'!$L$8</c:f>
              <c:strCache>
                <c:ptCount val="1"/>
                <c:pt idx="0">
                  <c:v>Public Safety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Summary'!$M$8</c:f>
              <c:numCache>
                <c:formatCode>_(* #,##0_);_(* \(#,##0\);_(* "-"_);_(@_)</c:formatCode>
                <c:ptCount val="1"/>
                <c:pt idx="0">
                  <c:v>2978965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B8-4099-9599-52C98D743B47}"/>
            </c:ext>
          </c:extLst>
        </c:ser>
        <c:ser>
          <c:idx val="2"/>
          <c:order val="2"/>
          <c:tx>
            <c:strRef>
              <c:f>'GF Budget Summary'!$L$9</c:f>
              <c:strCache>
                <c:ptCount val="1"/>
                <c:pt idx="0">
                  <c:v>Public Works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Summary'!$M$9</c:f>
              <c:numCache>
                <c:formatCode>_(* #,##0_);_(* \(#,##0\);_(* "-"_);_(@_)</c:formatCode>
                <c:ptCount val="1"/>
                <c:pt idx="0">
                  <c:v>1961634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B8-4099-9599-52C98D743B47}"/>
            </c:ext>
          </c:extLst>
        </c:ser>
        <c:ser>
          <c:idx val="3"/>
          <c:order val="3"/>
          <c:tx>
            <c:strRef>
              <c:f>'GF Budget Summary'!$L$10</c:f>
              <c:strCache>
                <c:ptCount val="1"/>
                <c:pt idx="0">
                  <c:v>Special Programs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Summary'!$M$10</c:f>
              <c:numCache>
                <c:formatCode>_(* #,##0_);_(* \(#,##0\);_(* "-"_);_(@_)</c:formatCode>
                <c:ptCount val="1"/>
                <c:pt idx="0">
                  <c:v>527717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B8-4099-9599-52C98D743B47}"/>
            </c:ext>
          </c:extLst>
        </c:ser>
        <c:ser>
          <c:idx val="4"/>
          <c:order val="4"/>
          <c:tx>
            <c:strRef>
              <c:f>'GF Budget Summary'!$L$11</c:f>
              <c:strCache>
                <c:ptCount val="1"/>
                <c:pt idx="0">
                  <c:v>Community Development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Summary'!$M$11</c:f>
              <c:numCache>
                <c:formatCode>_(* #,##0_);_(* \(#,##0\);_(* "-"_);_(@_)</c:formatCode>
                <c:ptCount val="1"/>
                <c:pt idx="0">
                  <c:v>536188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B8-4099-9599-52C98D743B47}"/>
            </c:ext>
          </c:extLst>
        </c:ser>
        <c:ser>
          <c:idx val="5"/>
          <c:order val="5"/>
          <c:tx>
            <c:strRef>
              <c:f>'GF Budget Summary'!$L$12</c:f>
              <c:strCache>
                <c:ptCount val="1"/>
                <c:pt idx="0">
                  <c:v>Debt Retirement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Summary'!$M$12</c:f>
              <c:numCache>
                <c:formatCode>_(* #,##0_);_(* \(#,##0\);_(* "-"_);_(@_)</c:formatCode>
                <c:ptCount val="1"/>
                <c:pt idx="0">
                  <c:v>444131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B8-4099-9599-52C98D743B47}"/>
            </c:ext>
          </c:extLst>
        </c:ser>
        <c:ser>
          <c:idx val="6"/>
          <c:order val="6"/>
          <c:tx>
            <c:strRef>
              <c:f>'GF Budget Summary'!$L$13</c:f>
              <c:strCache>
                <c:ptCount val="1"/>
                <c:pt idx="0">
                  <c:v>Performance Agreements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Summary'!$M$13</c:f>
              <c:numCache>
                <c:formatCode>_(* #,##0_);_(* \(#,##0\);_(* "-"_);_(@_)</c:formatCode>
                <c:ptCount val="1"/>
                <c:pt idx="0">
                  <c:v>104008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B8-4099-9599-52C98D743B47}"/>
            </c:ext>
          </c:extLst>
        </c:ser>
        <c:ser>
          <c:idx val="7"/>
          <c:order val="7"/>
          <c:tx>
            <c:strRef>
              <c:f>'GF Budget Summary'!$L$14</c:f>
              <c:strCache>
                <c:ptCount val="1"/>
                <c:pt idx="0">
                  <c:v>Retiree Insurance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Summary'!$M$14</c:f>
              <c:numCache>
                <c:formatCode>_(* #,##0_);_(* \(#,##0\);_(* "-"_);_(@_)</c:formatCode>
                <c:ptCount val="1"/>
                <c:pt idx="0">
                  <c:v>4800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B8-4099-9599-52C98D743B47}"/>
            </c:ext>
          </c:extLst>
        </c:ser>
        <c:ser>
          <c:idx val="8"/>
          <c:order val="8"/>
          <c:tx>
            <c:strRef>
              <c:f>'GF Budget Summary'!$L$15</c:f>
              <c:strCache>
                <c:ptCount val="1"/>
                <c:pt idx="0">
                  <c:v>Travel &amp; Training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Summary'!$M$15</c:f>
              <c:numCache>
                <c:formatCode>_(* #,##0_);_(* \(#,##0\);_(* "-"_);_(@_)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B8-4099-9599-52C98D743B47}"/>
            </c:ext>
          </c:extLst>
        </c:ser>
        <c:ser>
          <c:idx val="9"/>
          <c:order val="9"/>
          <c:tx>
            <c:strRef>
              <c:f>'GF Budget Summary'!$L$16</c:f>
              <c:strCache>
                <c:ptCount val="1"/>
                <c:pt idx="0">
                  <c:v>Contingency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Summary'!$M$16</c:f>
              <c:numCache>
                <c:formatCode>_(* #,##0_);_(* \(#,##0\);_(* "-"_);_(@_)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5B8-4099-9599-52C98D743B47}"/>
            </c:ext>
          </c:extLst>
        </c:ser>
        <c:ser>
          <c:idx val="10"/>
          <c:order val="10"/>
          <c:tx>
            <c:strRef>
              <c:f>'GF Budget Summary'!$L$17</c:f>
              <c:strCache>
                <c:ptCount val="1"/>
                <c:pt idx="0">
                  <c:v>Transfers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'GF Budget Summary'!$M$17</c:f>
              <c:numCache>
                <c:formatCode>_(* #,##0_);_(* \(#,##0\);_(* "-"_);_(@_)</c:formatCode>
                <c:ptCount val="1"/>
                <c:pt idx="0">
                  <c:v>757164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B8-4099-9599-52C98D743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3169816"/>
        <c:axId val="1"/>
      </c:barChart>
      <c:catAx>
        <c:axId val="593169816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Proposed Budget Amount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_(* #,##0_);_(* \(#,##0\);_(* &quot;-&quot;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31698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FY22 Expenditure Budget</a:t>
            </a: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FY22 Expenditure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06-49DA-9F8E-0D4FF3EA6F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06-49DA-9F8E-0D4FF3EA6F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06-49DA-9F8E-0D4FF3EA6F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06-49DA-9F8E-0D4FF3EA6F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06-49DA-9F8E-0D4FF3EA6F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06-49DA-9F8E-0D4FF3EA6F10}"/>
              </c:ext>
            </c:extLst>
          </c:dPt>
          <c:dLbls>
            <c:dLbl>
              <c:idx val="0"/>
              <c:layout>
                <c:manualLayout>
                  <c:x val="1.2882447665056243E-2"/>
                  <c:y val="3.72670807453416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06-49DA-9F8E-0D4FF3EA6F10}"/>
                </c:ext>
              </c:extLst>
            </c:dLbl>
            <c:dLbl>
              <c:idx val="1"/>
              <c:layout>
                <c:manualLayout>
                  <c:x val="-3.864734299516908E-2"/>
                  <c:y val="-3.74655596516658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06-49DA-9F8E-0D4FF3EA6F10}"/>
                </c:ext>
              </c:extLst>
            </c:dLbl>
            <c:dLbl>
              <c:idx val="2"/>
              <c:layout>
                <c:manualLayout>
                  <c:x val="-3.2206119162641197E-3"/>
                  <c:y val="3.10559006211180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06-49DA-9F8E-0D4FF3EA6F10}"/>
                </c:ext>
              </c:extLst>
            </c:dLbl>
            <c:dLbl>
              <c:idx val="3"/>
              <c:layout>
                <c:manualLayout>
                  <c:x val="-9.6618357487922701E-3"/>
                  <c:y val="1.24223602484472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06-49DA-9F8E-0D4FF3EA6F10}"/>
                </c:ext>
              </c:extLst>
            </c:dLbl>
            <c:dLbl>
              <c:idx val="4"/>
              <c:layout>
                <c:manualLayout>
                  <c:x val="-3.2206119162640902E-3"/>
                  <c:y val="9.31677018633540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06-49DA-9F8E-0D4FF3EA6F10}"/>
                </c:ext>
              </c:extLst>
            </c:dLbl>
            <c:dLbl>
              <c:idx val="5"/>
              <c:layout>
                <c:manualLayout>
                  <c:x val="4.0257648953301126E-2"/>
                  <c:y val="6.211180124223602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06-49DA-9F8E-0D4FF3EA6F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Personnel</c:v>
                </c:pt>
                <c:pt idx="1">
                  <c:v>Operating</c:v>
                </c:pt>
                <c:pt idx="2">
                  <c:v>Capital</c:v>
                </c:pt>
                <c:pt idx="3">
                  <c:v>Debt</c:v>
                </c:pt>
                <c:pt idx="4">
                  <c:v>Transfers</c:v>
                </c:pt>
                <c:pt idx="5">
                  <c:v>Contingency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5693953</c:v>
                </c:pt>
                <c:pt idx="1">
                  <c:v>3954145</c:v>
                </c:pt>
                <c:pt idx="2">
                  <c:v>1828400</c:v>
                </c:pt>
                <c:pt idx="3">
                  <c:v>1739155</c:v>
                </c:pt>
                <c:pt idx="4">
                  <c:v>964328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F06-49DA-9F8E-0D4FF3EA6F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C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61BFD-6555-462C-A84B-695A459C2581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7D7BC-818B-42C9-B1B7-C8243917C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5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50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8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070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0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492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492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1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8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>
              <a:defRPr sz="50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29698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37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098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098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41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41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7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1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9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3253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94" y="6232530"/>
            <a:ext cx="7103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D23B2-F5B1-4634-8DF1-F0260731E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1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6129196"/>
            <a:ext cx="9144001" cy="728809"/>
          </a:xfrm>
          <a:prstGeom prst="rect">
            <a:avLst/>
          </a:prstGeom>
          <a:solidFill>
            <a:srgbClr val="701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5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957180"/>
            <a:ext cx="9144000" cy="1720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266" y="5957180"/>
            <a:ext cx="907644" cy="8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6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3669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rgbClr val="336699"/>
        </a:buClr>
        <a:buFont typeface="Arial" panose="020B0604020202020204" pitchFamily="34" charset="0"/>
        <a:buChar char="•"/>
        <a:defRPr sz="2100" kern="1200">
          <a:solidFill>
            <a:srgbClr val="336699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336699"/>
        </a:buClr>
        <a:buFont typeface="Arial" panose="020B0604020202020204" pitchFamily="34" charset="0"/>
        <a:buChar char="•"/>
        <a:defRPr sz="1800" kern="1200">
          <a:solidFill>
            <a:srgbClr val="336699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336699"/>
        </a:buClr>
        <a:buFont typeface="Arial" panose="020B0604020202020204" pitchFamily="34" charset="0"/>
        <a:buChar char="•"/>
        <a:defRPr sz="1500" kern="1200">
          <a:solidFill>
            <a:srgbClr val="336699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336699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336699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134" y="654992"/>
            <a:ext cx="4950595" cy="242360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Britannic Bold" panose="020B0903060703020204" pitchFamily="34" charset="0"/>
              </a:rPr>
              <a:t>FY2022 Budget</a:t>
            </a:r>
            <a:br>
              <a:rPr lang="en-US" sz="5400" b="1" dirty="0">
                <a:solidFill>
                  <a:schemeClr val="tx1"/>
                </a:solidFill>
                <a:latin typeface="Britannic Bold" panose="020B0903060703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Britannic Bold" panose="020B0903060703020204" pitchFamily="34" charset="0"/>
              </a:rPr>
              <a:t>Briefing </a:t>
            </a:r>
            <a:endParaRPr lang="en-US" sz="5400" b="1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03324"/>
            <a:ext cx="6858000" cy="13323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Vinton Town Council </a:t>
            </a:r>
          </a:p>
          <a:p>
            <a:r>
              <a:rPr lang="en-US" sz="3600" dirty="0">
                <a:solidFill>
                  <a:schemeClr val="tx1"/>
                </a:solidFill>
              </a:rPr>
              <a:t>May 18,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001BF-F07F-47EF-8F42-9D6E9412F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8" y="577228"/>
            <a:ext cx="2504199" cy="33389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194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08E8C0-F9BF-452E-9090-96338B88E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8" y="3275595"/>
            <a:ext cx="3793200" cy="25288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2A42F-84A6-425F-8205-4CFE61AE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22B145-55FD-40CA-A133-715F1085C796}"/>
              </a:ext>
            </a:extLst>
          </p:cNvPr>
          <p:cNvSpPr txBox="1">
            <a:spLocks/>
          </p:cNvSpPr>
          <p:nvPr/>
        </p:nvSpPr>
        <p:spPr>
          <a:xfrm>
            <a:off x="-3" y="34608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A92DC-505C-46C4-AB16-2865449DB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" y="1808563"/>
            <a:ext cx="3971925" cy="305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AF88DF-08D0-4BA7-B505-BC753FEA184C}"/>
              </a:ext>
            </a:extLst>
          </p:cNvPr>
          <p:cNvSpPr txBox="1"/>
          <p:nvPr/>
        </p:nvSpPr>
        <p:spPr>
          <a:xfrm>
            <a:off x="5221700" y="1234561"/>
            <a:ext cx="3156436" cy="193899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 a priority in the FY22 Proposed Budget, Town Management presented a 7-Year Capital Improvement Plan that is balanced within forecasted available funding.</a:t>
            </a:r>
          </a:p>
        </p:txBody>
      </p:sp>
    </p:spTree>
    <p:extLst>
      <p:ext uri="{BB962C8B-B14F-4D97-AF65-F5344CB8AC3E}">
        <p14:creationId xmlns:p14="http://schemas.microsoft.com/office/powerpoint/2010/main" val="169064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C068D-1EB1-4B5B-8AC9-13695947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47A69-ACA8-4DA7-AE38-9F7241E65215}"/>
              </a:ext>
            </a:extLst>
          </p:cNvPr>
          <p:cNvSpPr txBox="1">
            <a:spLocks/>
          </p:cNvSpPr>
          <p:nvPr/>
        </p:nvSpPr>
        <p:spPr>
          <a:xfrm>
            <a:off x="-3" y="34608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38CD29-1AE6-478F-A24E-5DF7C1D9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134820"/>
              </p:ext>
            </p:extLst>
          </p:nvPr>
        </p:nvGraphicFramePr>
        <p:xfrm>
          <a:off x="127860" y="1123627"/>
          <a:ext cx="8888280" cy="4829601"/>
        </p:xfrm>
        <a:graphic>
          <a:graphicData uri="http://schemas.openxmlformats.org/drawingml/2006/table">
            <a:tbl>
              <a:tblPr/>
              <a:tblGrid>
                <a:gridCol w="1000490">
                  <a:extLst>
                    <a:ext uri="{9D8B030D-6E8A-4147-A177-3AD203B41FA5}">
                      <a16:colId xmlns:a16="http://schemas.microsoft.com/office/drawing/2014/main" val="2326089192"/>
                    </a:ext>
                  </a:extLst>
                </a:gridCol>
                <a:gridCol w="2715614">
                  <a:extLst>
                    <a:ext uri="{9D8B030D-6E8A-4147-A177-3AD203B41FA5}">
                      <a16:colId xmlns:a16="http://schemas.microsoft.com/office/drawing/2014/main" val="2661209476"/>
                    </a:ext>
                  </a:extLst>
                </a:gridCol>
                <a:gridCol w="559799">
                  <a:extLst>
                    <a:ext uri="{9D8B030D-6E8A-4147-A177-3AD203B41FA5}">
                      <a16:colId xmlns:a16="http://schemas.microsoft.com/office/drawing/2014/main" val="1873094786"/>
                    </a:ext>
                  </a:extLst>
                </a:gridCol>
                <a:gridCol w="705703">
                  <a:extLst>
                    <a:ext uri="{9D8B030D-6E8A-4147-A177-3AD203B41FA5}">
                      <a16:colId xmlns:a16="http://schemas.microsoft.com/office/drawing/2014/main" val="94001039"/>
                    </a:ext>
                  </a:extLst>
                </a:gridCol>
                <a:gridCol w="1048132">
                  <a:extLst>
                    <a:ext uri="{9D8B030D-6E8A-4147-A177-3AD203B41FA5}">
                      <a16:colId xmlns:a16="http://schemas.microsoft.com/office/drawing/2014/main" val="3053210334"/>
                    </a:ext>
                  </a:extLst>
                </a:gridCol>
                <a:gridCol w="988579">
                  <a:extLst>
                    <a:ext uri="{9D8B030D-6E8A-4147-A177-3AD203B41FA5}">
                      <a16:colId xmlns:a16="http://schemas.microsoft.com/office/drawing/2014/main" val="2896976855"/>
                    </a:ext>
                  </a:extLst>
                </a:gridCol>
                <a:gridCol w="881384">
                  <a:extLst>
                    <a:ext uri="{9D8B030D-6E8A-4147-A177-3AD203B41FA5}">
                      <a16:colId xmlns:a16="http://schemas.microsoft.com/office/drawing/2014/main" val="2196564296"/>
                    </a:ext>
                  </a:extLst>
                </a:gridCol>
                <a:gridCol w="988579">
                  <a:extLst>
                    <a:ext uri="{9D8B030D-6E8A-4147-A177-3AD203B41FA5}">
                      <a16:colId xmlns:a16="http://schemas.microsoft.com/office/drawing/2014/main" val="3569455603"/>
                    </a:ext>
                  </a:extLst>
                </a:gridCol>
              </a:tblGrid>
              <a:tr h="4875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Original Issue Amount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Series/Description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Interest Rates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Maturity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Outstanding Balance as of June 30, 2021 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Principal Payment FY21-22 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Interest Payment FY21-22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Debt Payment FY21-22</a:t>
                      </a:r>
                    </a:p>
                  </a:txBody>
                  <a:tcPr marL="6982" marR="6982" marT="6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25641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General Fund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21102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$ 2,228,408.87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 Carter Bank Refunding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11/1/2024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921,595.75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225,386.71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16,582.49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241,969.20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777789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702,000.00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 2016A VML/VACO Refunding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2/1/2027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428,000.00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69,000.00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8,774.00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77,774.00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789124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73,180.00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RCACP***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2.46%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9/30/2022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11,200.00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-  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-  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-  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153309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257,602.00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VML 2017 Equipment Lease Purchase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2.43%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12/29/2024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169,693.02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36,315.98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3,926.95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40,242.93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679490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157,053.42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VML 2018 Knucklebook Lease Purchase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3.10%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7/27/2025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104,802.01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22,051.99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3,079.27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25,131.26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53970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305,000.00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Refunding of Series 2006A VRA, 2021 Series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6/30/2027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305,000.00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45,000.00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13,885.73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58,885.73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349240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1,940,290.78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397,754.68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46,248.44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444,003.12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482206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581581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Utility Fund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889818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$ 1,250,704.36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2003 VRLF Wolf Creek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3.3%*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7/1/2024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286,943.95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78,657.93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8,825.58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87,483.51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28716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$ 2,479,633.00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2004 VRLF Wolf Creek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3.1%*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10/1/2026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855,579.26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144,989.73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25,407.93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170,397.66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774001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$ 1,210,000.00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2006 VRLF Lindenwood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3.0%*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3/1/2026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382,398.20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71,848.06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11,301.80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83,149.86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981172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294,515.72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 VRA/WVWA - Tinker Creek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9/1/2032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205,952.20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16,005.54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4,705.88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20,711.42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363235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$ 1,786,000.00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2016B VML/VACO Refunding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8/1/2027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1,338,000.00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181,000.00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25,573.75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206,573.75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88953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488,639.00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VML 2017 Equipment Lease Purchase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2.43%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12/29/2024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254,644.44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70,571.56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5,764.11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76,335.67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089974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$ 1,225,000.00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Refunding of Series 2013, 2021 Series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6/30/2033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1,225,000.00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96,000.00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17,454.21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113,454.21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226647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$ 4,429,000.00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 Money 2021 Series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6/30/2031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4,429,000.00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420,000.00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63,105.87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483,105.87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123765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8,977,518.05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$ 1,079,072.82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$ 162,139.13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$ 1,241,211.95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652134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652761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Stormwater Fund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40155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242,703.00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Street Sweeper Lease Purchase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3.02%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4/19/2026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178,473.93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33,587.63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5,138.23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38,725.86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625409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178,473.93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33,587.63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5,138.23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38,725.86 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24226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617830"/>
                  </a:ext>
                </a:extLst>
              </a:tr>
              <a:tr h="16251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994375"/>
                  </a:ext>
                </a:extLst>
              </a:tr>
              <a:tr h="16251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*Interest rate negotiated down to 1.0%</a:t>
                      </a: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2" marR="6982" marT="6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583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9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E54C-5F1C-4F02-9068-4BBDE870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71BCF4-61BA-4812-8D0F-0D1051BCD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" y="-89689"/>
            <a:ext cx="9139402" cy="6096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2F143-8807-47F9-9E6D-1BB80BAF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AE9810-FEED-4EB6-9431-180C65CBAB89}"/>
              </a:ext>
            </a:extLst>
          </p:cNvPr>
          <p:cNvSpPr txBox="1">
            <a:spLocks/>
          </p:cNvSpPr>
          <p:nvPr/>
        </p:nvSpPr>
        <p:spPr>
          <a:xfrm>
            <a:off x="-3" y="34608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1070CE17-239E-4ABF-B16E-735A47FCC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990304"/>
              </p:ext>
            </p:extLst>
          </p:nvPr>
        </p:nvGraphicFramePr>
        <p:xfrm>
          <a:off x="11949" y="1709737"/>
          <a:ext cx="9132048" cy="3535524"/>
        </p:xfrm>
        <a:graphic>
          <a:graphicData uri="http://schemas.openxmlformats.org/drawingml/2006/table">
            <a:tbl>
              <a:tblPr firstRow="1">
                <a:tableStyleId>{ED083AE6-46FA-4A59-8FB0-9F97EB10719F}</a:tableStyleId>
              </a:tblPr>
              <a:tblGrid>
                <a:gridCol w="1337457">
                  <a:extLst>
                    <a:ext uri="{9D8B030D-6E8A-4147-A177-3AD203B41FA5}">
                      <a16:colId xmlns:a16="http://schemas.microsoft.com/office/drawing/2014/main" val="2516678859"/>
                    </a:ext>
                  </a:extLst>
                </a:gridCol>
                <a:gridCol w="1154097">
                  <a:extLst>
                    <a:ext uri="{9D8B030D-6E8A-4147-A177-3AD203B41FA5}">
                      <a16:colId xmlns:a16="http://schemas.microsoft.com/office/drawing/2014/main" val="1827099432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val="3686600141"/>
                    </a:ext>
                  </a:extLst>
                </a:gridCol>
                <a:gridCol w="1216240">
                  <a:extLst>
                    <a:ext uri="{9D8B030D-6E8A-4147-A177-3AD203B41FA5}">
                      <a16:colId xmlns:a16="http://schemas.microsoft.com/office/drawing/2014/main" val="2471906798"/>
                    </a:ext>
                  </a:extLst>
                </a:gridCol>
                <a:gridCol w="1100831">
                  <a:extLst>
                    <a:ext uri="{9D8B030D-6E8A-4147-A177-3AD203B41FA5}">
                      <a16:colId xmlns:a16="http://schemas.microsoft.com/office/drawing/2014/main" val="1329892076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3572551670"/>
                    </a:ext>
                  </a:extLst>
                </a:gridCol>
                <a:gridCol w="1189608">
                  <a:extLst>
                    <a:ext uri="{9D8B030D-6E8A-4147-A177-3AD203B41FA5}">
                      <a16:colId xmlns:a16="http://schemas.microsoft.com/office/drawing/2014/main" val="3609290485"/>
                    </a:ext>
                  </a:extLst>
                </a:gridCol>
                <a:gridCol w="1012051">
                  <a:extLst>
                    <a:ext uri="{9D8B030D-6E8A-4147-A177-3AD203B41FA5}">
                      <a16:colId xmlns:a16="http://schemas.microsoft.com/office/drawing/2014/main" val="3551564011"/>
                    </a:ext>
                  </a:extLst>
                </a:gridCol>
              </a:tblGrid>
              <a:tr h="32674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OF VINTON FY2022 TOTAL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BUDGET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28347"/>
                  </a:ext>
                </a:extLst>
              </a:tr>
              <a:tr h="568343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General Fund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Grant Fund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Utility Fund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Capital Fund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StmWater</a:t>
                      </a:r>
                      <a:r>
                        <a:rPr lang="en-US" sz="1800" b="1" u="none" strike="noStrike" dirty="0">
                          <a:effectLst/>
                        </a:rPr>
                        <a:t> Fund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74158"/>
                  </a:ext>
                </a:extLst>
              </a:tr>
              <a:tr h="289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Expenditures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65784"/>
                  </a:ext>
                </a:extLst>
              </a:tr>
              <a:tr h="289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Personnel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$4,117,718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$1,324,630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$251,605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$5,693,953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765713"/>
                  </a:ext>
                </a:extLst>
              </a:tr>
              <a:tr h="292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Operating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2,399,895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384,800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1,462,754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91,496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3,954,145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98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313,350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262,750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835,000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32,500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1,828,400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0115"/>
                  </a:ext>
                </a:extLst>
              </a:tr>
              <a:tr h="292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Debt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444,131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1,256,297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38,727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1,739,155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886430"/>
                  </a:ext>
                </a:extLst>
              </a:tr>
              <a:tr h="292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Transfers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757,164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207,164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964,328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031504"/>
                  </a:ext>
                </a:extLst>
              </a:tr>
              <a:tr h="292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Contingency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94421"/>
                  </a:ext>
                </a:extLst>
              </a:tr>
              <a:tr h="289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Total Expenditures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$8,032,258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$384,800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$4,513,595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$835,000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$414,328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$14,179,981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764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12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74AD-50D1-4BBE-ABC6-3F10D632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8B0386-CCBE-49F2-9EEC-B93D88C33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" y="-89689"/>
            <a:ext cx="9139402" cy="6096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41F7B-8926-437F-B662-10D58FE3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045DB97-B923-4A27-A1D5-92B241846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590304"/>
              </p:ext>
            </p:extLst>
          </p:nvPr>
        </p:nvGraphicFramePr>
        <p:xfrm>
          <a:off x="623194" y="1530893"/>
          <a:ext cx="7886700" cy="422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4633EE2-2ED8-4DD4-BB26-D274E5E536A6}"/>
              </a:ext>
            </a:extLst>
          </p:cNvPr>
          <p:cNvSpPr txBox="1">
            <a:spLocks/>
          </p:cNvSpPr>
          <p:nvPr/>
        </p:nvSpPr>
        <p:spPr>
          <a:xfrm>
            <a:off x="-3" y="34608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</p:spTree>
    <p:extLst>
      <p:ext uri="{BB962C8B-B14F-4D97-AF65-F5344CB8AC3E}">
        <p14:creationId xmlns:p14="http://schemas.microsoft.com/office/powerpoint/2010/main" val="62082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EAD26-CBE3-434E-921A-EEB921EDE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212889"/>
            <a:ext cx="9143999" cy="1219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7ADC9D-DDC7-41FE-8AA4-25349944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0255"/>
            <a:ext cx="7886700" cy="851112"/>
          </a:xfrm>
          <a:solidFill>
            <a:srgbClr val="FFFFCC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General Fund Balance (Unassigned)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C3EC-60E3-41A0-9C2E-565C1A76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28" y="1957138"/>
            <a:ext cx="8341744" cy="3770802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Unassigned Fund Balance as of 6/30/2020		$3,698,974</a:t>
            </a:r>
          </a:p>
          <a:p>
            <a:pPr marL="0" indent="0"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Projected Decrease for 6/30/2021			    (725,000)</a:t>
            </a:r>
          </a:p>
          <a:p>
            <a:pPr marL="0" indent="0"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Projected Ending Fund Balance as of 6/30/2020 	</a:t>
            </a:r>
            <a:r>
              <a:rPr lang="en-US" u="sng" dirty="0">
                <a:solidFill>
                  <a:schemeClr val="tx1"/>
                </a:solidFill>
              </a:rPr>
              <a:t>$2,973,974</a:t>
            </a:r>
          </a:p>
          <a:p>
            <a:pPr marL="0" indent="0"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en-US" i="1" dirty="0">
                <a:solidFill>
                  <a:schemeClr val="tx1"/>
                </a:solidFill>
              </a:rPr>
              <a:t>Percentage of Annual Budget: 3.03% </a:t>
            </a:r>
          </a:p>
          <a:p>
            <a:pPr marL="0" indent="0">
              <a:buClrTx/>
              <a:buNone/>
            </a:pPr>
            <a:r>
              <a:rPr lang="en-US" i="1" dirty="0">
                <a:solidFill>
                  <a:schemeClr val="tx1"/>
                </a:solidFill>
              </a:rPr>
              <a:t>Fund Balance as # of Months: 4.44</a:t>
            </a:r>
          </a:p>
          <a:p>
            <a:pPr marL="0" indent="0">
              <a:buClrTx/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en-US" dirty="0">
                <a:solidFill>
                  <a:schemeClr val="tx1"/>
                </a:solidFill>
              </a:rPr>
              <a:t>Fund Balance Policy: 2 Month Floor with 4 Month Target</a:t>
            </a:r>
          </a:p>
          <a:p>
            <a:pPr marL="0" indent="0">
              <a:buClrTx/>
              <a:buNone/>
            </a:pPr>
            <a:r>
              <a:rPr lang="en-US" i="1" dirty="0">
                <a:solidFill>
                  <a:schemeClr val="tx1"/>
                </a:solidFill>
              </a:rPr>
              <a:t>Excess Fund Balance may be transferred for capital or one-time projects.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FC9F2-B434-42A7-A097-468728AA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8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BE5F36-6C38-49C9-B6D8-7511A57E9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r="19029"/>
          <a:stretch/>
        </p:blipFill>
        <p:spPr>
          <a:xfrm>
            <a:off x="-3" y="-926214"/>
            <a:ext cx="9143997" cy="6965992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545910-F086-4253-918A-3C6A48D41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66571"/>
              </p:ext>
            </p:extLst>
          </p:nvPr>
        </p:nvGraphicFramePr>
        <p:xfrm>
          <a:off x="292958" y="1962368"/>
          <a:ext cx="8558074" cy="1559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2927">
                  <a:extLst>
                    <a:ext uri="{9D8B030D-6E8A-4147-A177-3AD203B41FA5}">
                      <a16:colId xmlns:a16="http://schemas.microsoft.com/office/drawing/2014/main" val="255035257"/>
                    </a:ext>
                  </a:extLst>
                </a:gridCol>
                <a:gridCol w="5695147">
                  <a:extLst>
                    <a:ext uri="{9D8B030D-6E8A-4147-A177-3AD203B41FA5}">
                      <a16:colId xmlns:a16="http://schemas.microsoft.com/office/drawing/2014/main" val="30309921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BUDGET CALENDAR REMAINING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92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MAY 18,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Budget Briefing – Council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63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JUNE 1,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Public Hearing on FY2022 Proposed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309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JUNE 15,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Adoption of FY2022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06783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86D88-8720-4F9F-AB24-4996A16E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3216CB-F1FF-496A-85EB-0C61E5ECA44E}"/>
              </a:ext>
            </a:extLst>
          </p:cNvPr>
          <p:cNvSpPr txBox="1">
            <a:spLocks/>
          </p:cNvSpPr>
          <p:nvPr/>
        </p:nvSpPr>
        <p:spPr>
          <a:xfrm>
            <a:off x="-3" y="34608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</p:spTree>
    <p:extLst>
      <p:ext uri="{BB962C8B-B14F-4D97-AF65-F5344CB8AC3E}">
        <p14:creationId xmlns:p14="http://schemas.microsoft.com/office/powerpoint/2010/main" val="14669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5AD8F-40A9-4A06-A393-2B6EDC2A5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" y="-133905"/>
            <a:ext cx="9139402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807EB-79AA-4323-A9D9-C456715F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59" y="3613174"/>
            <a:ext cx="7886700" cy="850037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Questions? 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71975-C659-4B62-B0C2-E6BC8BBE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4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A988-399F-45ED-82BF-665F752D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C9705E-BD9F-42A8-A486-2E4FF59D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" y="-89689"/>
            <a:ext cx="9139402" cy="6096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2DAEB-8806-41AF-93D0-7FFD8301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04AFA6-1477-4A43-940B-C2DE7984FDE3}"/>
              </a:ext>
            </a:extLst>
          </p:cNvPr>
          <p:cNvSpPr txBox="1">
            <a:spLocks/>
          </p:cNvSpPr>
          <p:nvPr/>
        </p:nvSpPr>
        <p:spPr>
          <a:xfrm>
            <a:off x="11948" y="698913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E869906-E88A-4098-89E2-9B81C636D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084079"/>
              </p:ext>
            </p:extLst>
          </p:nvPr>
        </p:nvGraphicFramePr>
        <p:xfrm>
          <a:off x="322232" y="2605538"/>
          <a:ext cx="8523431" cy="2819712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82321">
                  <a:extLst>
                    <a:ext uri="{9D8B030D-6E8A-4147-A177-3AD203B41FA5}">
                      <a16:colId xmlns:a16="http://schemas.microsoft.com/office/drawing/2014/main" val="2713765392"/>
                    </a:ext>
                  </a:extLst>
                </a:gridCol>
                <a:gridCol w="1914684">
                  <a:extLst>
                    <a:ext uri="{9D8B030D-6E8A-4147-A177-3AD203B41FA5}">
                      <a16:colId xmlns:a16="http://schemas.microsoft.com/office/drawing/2014/main" val="3634384881"/>
                    </a:ext>
                  </a:extLst>
                </a:gridCol>
                <a:gridCol w="2110270">
                  <a:extLst>
                    <a:ext uri="{9D8B030D-6E8A-4147-A177-3AD203B41FA5}">
                      <a16:colId xmlns:a16="http://schemas.microsoft.com/office/drawing/2014/main" val="1337838545"/>
                    </a:ext>
                  </a:extLst>
                </a:gridCol>
                <a:gridCol w="1616156">
                  <a:extLst>
                    <a:ext uri="{9D8B030D-6E8A-4147-A177-3AD203B41FA5}">
                      <a16:colId xmlns:a16="http://schemas.microsoft.com/office/drawing/2014/main" val="1539316716"/>
                    </a:ext>
                  </a:extLst>
                </a:gridCol>
              </a:tblGrid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Adopted FY21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Proposed FY22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% Variance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116450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General Fund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$7,168,550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$8,032,258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12.05%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897473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Grant Fund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68578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4,000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384,800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9,520.00%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466732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Utility Fund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3,826,500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4,513,595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17.96%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3650729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Capital Fund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175,000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835,000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377.14%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419071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Stormwater Fund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489,723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414,328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(17.05%)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7458352"/>
                  </a:ext>
                </a:extLst>
              </a:tr>
              <a:tr h="402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$11,663,773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$14,179,981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21.57%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11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02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9726E-16CB-497F-A99D-29849CA1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AAF995-DBCE-4004-9D06-8298279549E9}"/>
              </a:ext>
            </a:extLst>
          </p:cNvPr>
          <p:cNvSpPr txBox="1">
            <a:spLocks/>
          </p:cNvSpPr>
          <p:nvPr/>
        </p:nvSpPr>
        <p:spPr>
          <a:xfrm>
            <a:off x="1" y="460324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32AF72-15D7-4A7E-B3D5-53F09F352AC6}"/>
              </a:ext>
            </a:extLst>
          </p:cNvPr>
          <p:cNvSpPr txBox="1">
            <a:spLocks/>
          </p:cNvSpPr>
          <p:nvPr/>
        </p:nvSpPr>
        <p:spPr>
          <a:xfrm>
            <a:off x="556181" y="1602557"/>
            <a:ext cx="8031638" cy="3959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21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5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800" dirty="0">
                <a:solidFill>
                  <a:schemeClr val="tx1"/>
                </a:solidFill>
              </a:rPr>
              <a:t>On June 16, 2020, Town Council approved and ratified the Town of Vinton Strategic Plan for 2020-2025.  Preparation of this Budget was guided by the following three goals established in the Strategic Plan:</a:t>
            </a:r>
          </a:p>
          <a:p>
            <a:pPr marL="0" indent="0">
              <a:buClr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857241" lvl="1" indent="-514350">
              <a:buClrTx/>
              <a:buFont typeface="+mj-lt"/>
              <a:buAutoNum type="arabicPeriod"/>
            </a:pPr>
            <a:r>
              <a:rPr lang="en-US" sz="2500" dirty="0">
                <a:solidFill>
                  <a:schemeClr val="tx1"/>
                </a:solidFill>
              </a:rPr>
              <a:t>Enhance the Town’s infrastructure and livability </a:t>
            </a:r>
          </a:p>
          <a:p>
            <a:pPr marL="857241" lvl="1" indent="-514350">
              <a:buClrTx/>
              <a:buFont typeface="+mj-lt"/>
              <a:buAutoNum type="arabicPeriod"/>
            </a:pPr>
            <a:endParaRPr lang="en-US" sz="2500" dirty="0">
              <a:solidFill>
                <a:schemeClr val="tx1"/>
              </a:solidFill>
            </a:endParaRPr>
          </a:p>
          <a:p>
            <a:pPr marL="857241" lvl="1" indent="-514350">
              <a:buClrTx/>
              <a:buFont typeface="+mj-lt"/>
              <a:buAutoNum type="arabicPeriod"/>
            </a:pPr>
            <a:r>
              <a:rPr lang="en-US" sz="2500" dirty="0">
                <a:solidFill>
                  <a:schemeClr val="tx1"/>
                </a:solidFill>
              </a:rPr>
              <a:t>Maintain an efficient and high-performing government </a:t>
            </a:r>
          </a:p>
          <a:p>
            <a:pPr marL="857241" lvl="1" indent="-514350">
              <a:buClrTx/>
              <a:buFont typeface="+mj-lt"/>
              <a:buAutoNum type="arabicPeriod"/>
            </a:pPr>
            <a:endParaRPr lang="en-US" sz="2500" dirty="0">
              <a:solidFill>
                <a:schemeClr val="tx1"/>
              </a:solidFill>
            </a:endParaRPr>
          </a:p>
          <a:p>
            <a:pPr marL="857241" lvl="1" indent="-514350">
              <a:buClrTx/>
              <a:buFont typeface="+mj-lt"/>
              <a:buAutoNum type="arabicPeriod"/>
            </a:pPr>
            <a:r>
              <a:rPr lang="en-US" sz="2500" dirty="0">
                <a:solidFill>
                  <a:schemeClr val="tx1"/>
                </a:solidFill>
              </a:rPr>
              <a:t>Ensure the Town’s continued financial viability by actively pursuing quality economic development 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6EEBE-99F9-44D3-87A8-6FB50215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AE6223-5A95-4C75-99D3-3C78D2B22977}"/>
              </a:ext>
            </a:extLst>
          </p:cNvPr>
          <p:cNvSpPr txBox="1">
            <a:spLocks/>
          </p:cNvSpPr>
          <p:nvPr/>
        </p:nvSpPr>
        <p:spPr>
          <a:xfrm>
            <a:off x="0" y="489686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4C89C7-0AA8-4AC4-9B04-20ECFA34968C}"/>
              </a:ext>
            </a:extLst>
          </p:cNvPr>
          <p:cNvSpPr txBox="1">
            <a:spLocks/>
          </p:cNvSpPr>
          <p:nvPr/>
        </p:nvSpPr>
        <p:spPr>
          <a:xfrm>
            <a:off x="583023" y="1535708"/>
            <a:ext cx="7977955" cy="41754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21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5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</a:rPr>
              <a:t>Proposed Budget Highlights</a:t>
            </a:r>
          </a:p>
          <a:p>
            <a:pPr marL="0" indent="0" algn="ctr">
              <a:buClrTx/>
              <a:buFont typeface="Arial" panose="020B0604020202020204" pitchFamily="34" charset="0"/>
              <a:buNone/>
            </a:pPr>
            <a:endParaRPr lang="en-US" sz="9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Revenue Recovery and Economic Growth</a:t>
            </a:r>
          </a:p>
          <a:p>
            <a:pPr lvl="1">
              <a:buClrTx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Continued Economic Development</a:t>
            </a:r>
          </a:p>
          <a:p>
            <a:pPr lvl="1">
              <a:buClrTx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Implementation of New Classification Plan</a:t>
            </a:r>
          </a:p>
          <a:p>
            <a:pPr lvl="1">
              <a:buClrTx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1.0% Cost of Living Adjustment for all employees</a:t>
            </a:r>
          </a:p>
          <a:p>
            <a:pPr lvl="1">
              <a:buClrTx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Continue to Offer a Free Employee Health Plan</a:t>
            </a:r>
          </a:p>
          <a:p>
            <a:pPr lvl="1">
              <a:buClrTx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sz="2400" dirty="0">
                <a:solidFill>
                  <a:schemeClr val="tx1"/>
                </a:solidFill>
              </a:rPr>
              <a:t>Year 1 Allocation of 7-Year Capital 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334866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4CA5C-73B2-4F12-805E-5029080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3DD582-290D-41E9-A4E7-15E54CE54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1"/>
          <a:stretch/>
        </p:blipFill>
        <p:spPr>
          <a:xfrm>
            <a:off x="-1" y="-3581120"/>
            <a:ext cx="9144001" cy="9576046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0BAE-30CA-4EAE-9050-F7D42DD4EE83}"/>
              </a:ext>
            </a:extLst>
          </p:cNvPr>
          <p:cNvSpPr txBox="1">
            <a:spLocks/>
          </p:cNvSpPr>
          <p:nvPr/>
        </p:nvSpPr>
        <p:spPr>
          <a:xfrm>
            <a:off x="0" y="522519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DB4F1F4-F8D9-4CB5-A5F9-643ED2C5D0FE}"/>
              </a:ext>
            </a:extLst>
          </p:cNvPr>
          <p:cNvGraphicFramePr>
            <a:graphicFrameLocks/>
          </p:cNvGraphicFramePr>
          <p:nvPr/>
        </p:nvGraphicFramePr>
        <p:xfrm>
          <a:off x="795337" y="1327546"/>
          <a:ext cx="7553325" cy="4202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34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B3AB8-3EE6-45CA-8BEC-9755EACD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46E761-6F32-47CA-8C8E-5B587B2D5081}"/>
              </a:ext>
            </a:extLst>
          </p:cNvPr>
          <p:cNvSpPr txBox="1">
            <a:spLocks/>
          </p:cNvSpPr>
          <p:nvPr/>
        </p:nvSpPr>
        <p:spPr>
          <a:xfrm>
            <a:off x="0" y="522519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6884F-280E-4681-884D-F77B636454A2}"/>
              </a:ext>
            </a:extLst>
          </p:cNvPr>
          <p:cNvSpPr txBox="1"/>
          <p:nvPr/>
        </p:nvSpPr>
        <p:spPr>
          <a:xfrm>
            <a:off x="2028987" y="1385130"/>
            <a:ext cx="50860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Business Portion of General Fund Revenue Budget:</a:t>
            </a:r>
          </a:p>
          <a:p>
            <a:r>
              <a:rPr lang="en-US" dirty="0"/>
              <a:t>Real Estate Tax			$       75,640</a:t>
            </a:r>
          </a:p>
          <a:p>
            <a:r>
              <a:rPr lang="en-US" dirty="0"/>
              <a:t>Business Personal Property		$     184,644 </a:t>
            </a:r>
          </a:p>
          <a:p>
            <a:r>
              <a:rPr lang="en-US" dirty="0"/>
              <a:t>Communication Tax			$     636,409</a:t>
            </a:r>
          </a:p>
          <a:p>
            <a:r>
              <a:rPr lang="en-US" dirty="0"/>
              <a:t>Business License Tax		$     647,071</a:t>
            </a:r>
          </a:p>
          <a:p>
            <a:r>
              <a:rPr lang="en-US" dirty="0"/>
              <a:t>Franchise License Tax		$       27,584</a:t>
            </a:r>
          </a:p>
          <a:p>
            <a:r>
              <a:rPr lang="en-US" dirty="0"/>
              <a:t>Bank Stock Tax			$     207,466</a:t>
            </a:r>
          </a:p>
          <a:p>
            <a:r>
              <a:rPr lang="en-US" dirty="0"/>
              <a:t>Pari-Mutuel Tax			$     550,000</a:t>
            </a:r>
          </a:p>
          <a:p>
            <a:r>
              <a:rPr lang="en-US" dirty="0"/>
              <a:t>Admissions Tax			$         1,127</a:t>
            </a:r>
          </a:p>
          <a:p>
            <a:r>
              <a:rPr lang="en-US" dirty="0"/>
              <a:t>Transient Occupancy Tax		$         3,214</a:t>
            </a:r>
          </a:p>
          <a:p>
            <a:r>
              <a:rPr lang="en-US" dirty="0"/>
              <a:t>Prepared Food Tax			$  1,282,197</a:t>
            </a:r>
          </a:p>
          <a:p>
            <a:r>
              <a:rPr lang="en-US" dirty="0"/>
              <a:t>Cigarette Tax			$     116,969</a:t>
            </a:r>
          </a:p>
          <a:p>
            <a:r>
              <a:rPr lang="en-US" u="sng" dirty="0"/>
              <a:t>State Sales Tax			$  1,157,416</a:t>
            </a:r>
          </a:p>
          <a:p>
            <a:r>
              <a:rPr lang="en-US" u="sng" dirty="0"/>
              <a:t>TOTAL				$  4,889,737</a:t>
            </a:r>
          </a:p>
          <a:p>
            <a:endParaRPr lang="en-US" dirty="0"/>
          </a:p>
          <a:p>
            <a:r>
              <a:rPr lang="en-US" b="1" dirty="0"/>
              <a:t>PERCENTAGE OF BUDGET		        60.88%</a:t>
            </a:r>
          </a:p>
        </p:txBody>
      </p:sp>
    </p:spTree>
    <p:extLst>
      <p:ext uri="{BB962C8B-B14F-4D97-AF65-F5344CB8AC3E}">
        <p14:creationId xmlns:p14="http://schemas.microsoft.com/office/powerpoint/2010/main" val="14820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47AB-1312-4CC7-BC0B-9D3BA7FF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157968-6C5C-4CCC-A729-1192F8DD3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6"/>
          <a:stretch/>
        </p:blipFill>
        <p:spPr>
          <a:xfrm rot="5400000">
            <a:off x="1568843" y="-1568845"/>
            <a:ext cx="6006311" cy="91440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A79C4-C7AE-4378-B9F1-5353F91D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1AE374-CA6F-4C8B-A055-C98E7B7CEF41}"/>
              </a:ext>
            </a:extLst>
          </p:cNvPr>
          <p:cNvSpPr txBox="1">
            <a:spLocks/>
          </p:cNvSpPr>
          <p:nvPr/>
        </p:nvSpPr>
        <p:spPr>
          <a:xfrm>
            <a:off x="0" y="522519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2BD89-E86D-4BBC-B7A2-A82B2806EB7E}"/>
              </a:ext>
            </a:extLst>
          </p:cNvPr>
          <p:cNvSpPr txBox="1"/>
          <p:nvPr/>
        </p:nvSpPr>
        <p:spPr>
          <a:xfrm>
            <a:off x="5845323" y="2213211"/>
            <a:ext cx="3156436" cy="31700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 part of the Davenport &amp; Company Rate Study presented fall of 2019, Town Council approved a multi-year rate schedule which includes an 8.00% service charge increase and an 6.00% volumetric rate increase each July 1 through fiscal year 2023.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1694D7E-6ED9-4B45-A3E2-CC5944A0A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113998"/>
              </p:ext>
            </p:extLst>
          </p:nvPr>
        </p:nvGraphicFramePr>
        <p:xfrm>
          <a:off x="142241" y="1701509"/>
          <a:ext cx="5429250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0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4CA5C-73B2-4F12-805E-5029080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75F1B-B510-48C8-AABE-67EF49E1F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" y="0"/>
            <a:ext cx="9005196" cy="60064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0BAE-30CA-4EAE-9050-F7D42DD4EE83}"/>
              </a:ext>
            </a:extLst>
          </p:cNvPr>
          <p:cNvSpPr txBox="1">
            <a:spLocks/>
          </p:cNvSpPr>
          <p:nvPr/>
        </p:nvSpPr>
        <p:spPr>
          <a:xfrm>
            <a:off x="0" y="522519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85767D-6D14-42DB-8F68-E950AB59D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BAA0F16-570C-4A17-9B5E-4874FBB2A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113589"/>
              </p:ext>
            </p:extLst>
          </p:nvPr>
        </p:nvGraphicFramePr>
        <p:xfrm>
          <a:off x="553274" y="1703032"/>
          <a:ext cx="7962076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94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FE5D9-9A6E-4C42-9F06-2518D365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3B2-F5B1-4634-8DF1-F0260731E61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6CB5BC-8CDC-41D1-AF9E-3B1D2B538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937871"/>
              </p:ext>
            </p:extLst>
          </p:nvPr>
        </p:nvGraphicFramePr>
        <p:xfrm>
          <a:off x="1493543" y="1537602"/>
          <a:ext cx="6311898" cy="3571875"/>
        </p:xfrm>
        <a:graphic>
          <a:graphicData uri="http://schemas.openxmlformats.org/drawingml/2006/table">
            <a:tbl>
              <a:tblPr/>
              <a:tblGrid>
                <a:gridCol w="2132527">
                  <a:extLst>
                    <a:ext uri="{9D8B030D-6E8A-4147-A177-3AD203B41FA5}">
                      <a16:colId xmlns:a16="http://schemas.microsoft.com/office/drawing/2014/main" val="1904994025"/>
                    </a:ext>
                  </a:extLst>
                </a:gridCol>
                <a:gridCol w="1040876">
                  <a:extLst>
                    <a:ext uri="{9D8B030D-6E8A-4147-A177-3AD203B41FA5}">
                      <a16:colId xmlns:a16="http://schemas.microsoft.com/office/drawing/2014/main" val="2188362065"/>
                    </a:ext>
                  </a:extLst>
                </a:gridCol>
                <a:gridCol w="1040876">
                  <a:extLst>
                    <a:ext uri="{9D8B030D-6E8A-4147-A177-3AD203B41FA5}">
                      <a16:colId xmlns:a16="http://schemas.microsoft.com/office/drawing/2014/main" val="1788680219"/>
                    </a:ext>
                  </a:extLst>
                </a:gridCol>
                <a:gridCol w="1040876">
                  <a:extLst>
                    <a:ext uri="{9D8B030D-6E8A-4147-A177-3AD203B41FA5}">
                      <a16:colId xmlns:a16="http://schemas.microsoft.com/office/drawing/2014/main" val="794067667"/>
                    </a:ext>
                  </a:extLst>
                </a:gridCol>
                <a:gridCol w="1056743">
                  <a:extLst>
                    <a:ext uri="{9D8B030D-6E8A-4147-A177-3AD203B41FA5}">
                      <a16:colId xmlns:a16="http://schemas.microsoft.com/office/drawing/2014/main" val="3630016419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Full Time Positions  FY18-19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Full Time Positions  FY19-20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Budgeted Full Time Positions  FY20-21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Budgeted Full Time Positions FY21-22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07189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Administration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09317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Finance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6.00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06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Fire/EMS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096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HR &amp; Risk Management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47332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Planning &amp; Zoning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92035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Police Department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26.00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27.00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26.00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26.00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26784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Public Works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30.00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30.00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99756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Special Programs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8818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War Memorial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20445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Community Programs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2972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85.00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75.00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71.00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73.00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377660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6F58781-D320-4032-9A07-C6D79DCF3C58}"/>
              </a:ext>
            </a:extLst>
          </p:cNvPr>
          <p:cNvSpPr txBox="1">
            <a:spLocks/>
          </p:cNvSpPr>
          <p:nvPr/>
        </p:nvSpPr>
        <p:spPr>
          <a:xfrm>
            <a:off x="0" y="522519"/>
            <a:ext cx="9144000" cy="657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3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FY2022 BUDGET</a:t>
            </a:r>
          </a:p>
        </p:txBody>
      </p:sp>
    </p:spTree>
    <p:extLst>
      <p:ext uri="{BB962C8B-B14F-4D97-AF65-F5344CB8AC3E}">
        <p14:creationId xmlns:p14="http://schemas.microsoft.com/office/powerpoint/2010/main" val="1688183510"/>
      </p:ext>
    </p:extLst>
  </p:cSld>
  <p:clrMapOvr>
    <a:masterClrMapping/>
  </p:clrMapOvr>
</p:sld>
</file>

<file path=ppt/theme/theme1.xml><?xml version="1.0" encoding="utf-8"?>
<a:theme xmlns:a="http://schemas.openxmlformats.org/drawingml/2006/main" name="TOV PPT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BFF1143-BCCF-405A-8D6B-9894FED912D8}" vid="{B287A39B-6342-4C82-AE74-2EDBF9608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01a9b73c-9932-4d62-b242-469ac2a9df65">Template</Category>
    <Format xmlns="01a9b73c-9932-4d62-b242-469ac2a9df65">PPT</Format>
    <Description0 xmlns="01a9b73c-9932-4d62-b242-469ac2a9df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D1225E026F48408499788107917733" ma:contentTypeVersion="3" ma:contentTypeDescription="Create a new document." ma:contentTypeScope="" ma:versionID="18003cb5002dbfdd0f7607db391e3789">
  <xsd:schema xmlns:xsd="http://www.w3.org/2001/XMLSchema" xmlns:xs="http://www.w3.org/2001/XMLSchema" xmlns:p="http://schemas.microsoft.com/office/2006/metadata/properties" xmlns:ns2="01a9b73c-9932-4d62-b242-469ac2a9df65" targetNamespace="http://schemas.microsoft.com/office/2006/metadata/properties" ma:root="true" ma:fieldsID="07e0e314c59ae33197344db19ed4730e" ns2:_="">
    <xsd:import namespace="01a9b73c-9932-4d62-b242-469ac2a9df65"/>
    <xsd:element name="properties">
      <xsd:complexType>
        <xsd:sequence>
          <xsd:element name="documentManagement">
            <xsd:complexType>
              <xsd:all>
                <xsd:element ref="ns2:Category"/>
                <xsd:element ref="ns2:Format" minOccurs="0"/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9b73c-9932-4d62-b242-469ac2a9df65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format="Dropdown" ma:internalName="Category">
      <xsd:simpleType>
        <xsd:restriction base="dms:Choice">
          <xsd:enumeration value="Template"/>
          <xsd:enumeration value="Guide"/>
          <xsd:enumeration value="Instructions"/>
        </xsd:restriction>
      </xsd:simpleType>
    </xsd:element>
    <xsd:element name="Format" ma:index="9" nillable="true" ma:displayName="Format" ma:format="Dropdown" ma:internalName="Format">
      <xsd:simpleType>
        <xsd:restriction base="dms:Choice">
          <xsd:enumeration value="Word"/>
          <xsd:enumeration value="PPT"/>
          <xsd:enumeration value="PDF"/>
          <xsd:enumeration value="Other"/>
        </xsd:restriction>
      </xsd:simpleType>
    </xsd:element>
    <xsd:element name="Description0" ma:index="10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C499A0-118B-494B-998E-EFF7C4FBACED}">
  <ds:schemaRefs>
    <ds:schemaRef ds:uri="http://purl.org/dc/elements/1.1/"/>
    <ds:schemaRef ds:uri="http://schemas.microsoft.com/office/2006/metadata/properties"/>
    <ds:schemaRef ds:uri="01a9b73c-9932-4d62-b242-469ac2a9df6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58C211-1651-44A6-A83E-AA86602661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020456-8E2B-48B3-814B-6A9B7EA6A6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9b73c-9932-4d62-b242-469ac2a9df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TOV PPT Standard</Template>
  <TotalTime>2302</TotalTime>
  <Words>1154</Words>
  <Application>Microsoft Office PowerPoint</Application>
  <PresentationFormat>On-screen Show (4:3)</PresentationFormat>
  <Paragraphs>395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Britannic Bold</vt:lpstr>
      <vt:lpstr>Calibri</vt:lpstr>
      <vt:lpstr>Century Gothic</vt:lpstr>
      <vt:lpstr>Times New Roman</vt:lpstr>
      <vt:lpstr>TOV PPT Standard</vt:lpstr>
      <vt:lpstr>FY2022 Budget Briefing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Fund Balance (Unassigned)</vt:lpstr>
      <vt:lpstr>PowerPoint Presentation</vt:lpstr>
      <vt:lpstr>Questions? Thank you!</vt:lpstr>
    </vt:vector>
  </TitlesOfParts>
  <Company>County of Roanoke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Susan N. Johnson</dc:creator>
  <cp:lastModifiedBy>Susan N. Johnson</cp:lastModifiedBy>
  <cp:revision>121</cp:revision>
  <dcterms:created xsi:type="dcterms:W3CDTF">2017-08-15T18:48:38Z</dcterms:created>
  <dcterms:modified xsi:type="dcterms:W3CDTF">2021-05-14T18:40:57Z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0x010100A7D1225E026F48408499788107917733</vt:lpwstr>
  </property>
</Properties>
</file>